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75" r:id="rId6"/>
    <p:sldId id="259" r:id="rId7"/>
    <p:sldId id="260" r:id="rId8"/>
    <p:sldId id="261" r:id="rId9"/>
    <p:sldId id="262" r:id="rId10"/>
    <p:sldId id="263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4584" y="751114"/>
            <a:ext cx="11090366" cy="2262781"/>
          </a:xfrm>
        </p:spPr>
        <p:txBody>
          <a:bodyPr>
            <a:normAutofit/>
          </a:bodyPr>
          <a:lstStyle/>
          <a:p>
            <a:pPr algn="ctr"/>
            <a:r>
              <a:rPr lang="en-US" sz="4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MU’AMALA A SHAFUKAN SADA ZUMUNTA</a:t>
            </a:r>
            <a:endParaRPr lang="en-GB" sz="4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err="1" smtClean="0"/>
              <a:t>Lacca</a:t>
            </a:r>
            <a:r>
              <a:rPr lang="en-US" b="1" i="1" dirty="0" smtClean="0"/>
              <a:t> ta </a:t>
            </a:r>
            <a:r>
              <a:rPr lang="en-US" b="1" i="1" dirty="0" err="1" smtClean="0"/>
              <a:t>musamman</a:t>
            </a:r>
            <a:r>
              <a:rPr lang="en-US" b="1" i="1" dirty="0" smtClean="0"/>
              <a:t> da </a:t>
            </a:r>
            <a:r>
              <a:rPr lang="en-US" b="1" i="1" dirty="0" err="1" smtClean="0"/>
              <a:t>na</a:t>
            </a:r>
            <a:r>
              <a:rPr lang="en-US" b="1" i="1" dirty="0" smtClean="0"/>
              <a:t> </a:t>
            </a:r>
            <a:r>
              <a:rPr lang="en-US" b="1" i="1" dirty="0" err="1" smtClean="0"/>
              <a:t>gabatar</a:t>
            </a:r>
            <a:r>
              <a:rPr lang="en-US" b="1" i="1" dirty="0" smtClean="0"/>
              <a:t> a </a:t>
            </a:r>
            <a:r>
              <a:rPr lang="en-US" b="1" i="1" dirty="0" err="1" smtClean="0"/>
              <a:t>masallacin</a:t>
            </a:r>
            <a:r>
              <a:rPr lang="en-US" b="1" i="1" dirty="0" smtClean="0"/>
              <a:t> </a:t>
            </a:r>
            <a:r>
              <a:rPr lang="en-US" b="1" i="1" dirty="0" err="1" smtClean="0"/>
              <a:t>Aliyyu</a:t>
            </a:r>
            <a:r>
              <a:rPr lang="en-US" b="1" i="1" dirty="0" smtClean="0"/>
              <a:t> </a:t>
            </a:r>
            <a:r>
              <a:rPr lang="en-US" b="1" i="1" dirty="0" err="1" smtClean="0"/>
              <a:t>bn</a:t>
            </a:r>
            <a:r>
              <a:rPr lang="en-US" b="1" i="1" dirty="0" smtClean="0"/>
              <a:t> Abi </a:t>
            </a:r>
            <a:r>
              <a:rPr lang="en-US" b="1" i="1" dirty="0" err="1" smtClean="0"/>
              <a:t>Taalib</a:t>
            </a:r>
            <a:r>
              <a:rPr lang="en-US" b="1" i="1" dirty="0" smtClean="0"/>
              <a:t> </a:t>
            </a:r>
            <a:r>
              <a:rPr lang="en-US" b="1" i="1" dirty="0" err="1" smtClean="0"/>
              <a:t>dake</a:t>
            </a:r>
            <a:r>
              <a:rPr lang="en-US" b="1" i="1" dirty="0" smtClean="0"/>
              <a:t> </a:t>
            </a:r>
            <a:r>
              <a:rPr lang="en-US" b="1" i="1" dirty="0" err="1" smtClean="0"/>
              <a:t>Unguwar</a:t>
            </a:r>
            <a:r>
              <a:rPr lang="en-US" b="1" i="1" dirty="0" smtClean="0"/>
              <a:t> </a:t>
            </a:r>
            <a:r>
              <a:rPr lang="en-US" b="1" i="1" dirty="0" err="1" smtClean="0"/>
              <a:t>Maitama</a:t>
            </a:r>
            <a:r>
              <a:rPr lang="en-US" b="1" i="1" dirty="0" smtClean="0"/>
              <a:t>, Abuja.</a:t>
            </a:r>
          </a:p>
          <a:p>
            <a:r>
              <a:rPr lang="en-US" b="1" i="1" dirty="0" err="1" smtClean="0"/>
              <a:t>Laraba</a:t>
            </a:r>
            <a:r>
              <a:rPr lang="en-US" b="1" i="1" dirty="0" smtClean="0"/>
              <a:t> – 1</a:t>
            </a:r>
            <a:r>
              <a:rPr lang="en-US" b="1" i="1" baseline="30000" dirty="0" smtClean="0"/>
              <a:t>st</a:t>
            </a:r>
            <a:r>
              <a:rPr lang="en-US" b="1" i="1" dirty="0" smtClean="0"/>
              <a:t> June, 2016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84583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48645" y="379181"/>
            <a:ext cx="11243355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 MASU TA’AMMALI DA FASAHAR INTANET A DUNIYA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3728" y="1028700"/>
            <a:ext cx="9229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/>
              <a:t>Adadin</a:t>
            </a:r>
            <a:r>
              <a:rPr lang="en-GB" b="1" dirty="0"/>
              <a:t> </a:t>
            </a:r>
            <a:r>
              <a:rPr lang="en-GB" b="1" dirty="0" err="1"/>
              <a:t>masu</a:t>
            </a:r>
            <a:r>
              <a:rPr lang="en-GB" b="1" dirty="0"/>
              <a:t> </a:t>
            </a:r>
            <a:r>
              <a:rPr lang="en-GB" b="1" dirty="0" err="1"/>
              <a:t>amfani</a:t>
            </a:r>
            <a:r>
              <a:rPr lang="en-GB" b="1" dirty="0"/>
              <a:t> da </a:t>
            </a:r>
            <a:r>
              <a:rPr lang="en-GB" b="1" dirty="0" err="1"/>
              <a:t>fasahar</a:t>
            </a:r>
            <a:r>
              <a:rPr lang="en-GB" b="1" dirty="0"/>
              <a:t> Intanet a </a:t>
            </a:r>
            <a:r>
              <a:rPr lang="en-GB" b="1" dirty="0" err="1"/>
              <a:t>duniya</a:t>
            </a:r>
            <a:r>
              <a:rPr lang="en-GB" b="1" dirty="0"/>
              <a:t>.  </a:t>
            </a:r>
            <a:r>
              <a:rPr lang="en-GB" b="1" dirty="0" err="1"/>
              <a:t>Kididdigar</a:t>
            </a:r>
            <a:r>
              <a:rPr lang="en-GB" b="1" dirty="0"/>
              <a:t> </a:t>
            </a:r>
            <a:r>
              <a:rPr lang="en-GB" b="1" dirty="0" err="1"/>
              <a:t>Nuwamba</a:t>
            </a:r>
            <a:r>
              <a:rPr lang="en-GB" b="1" dirty="0"/>
              <a:t>, 2015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1705964"/>
              </p:ext>
            </p:extLst>
          </p:nvPr>
        </p:nvGraphicFramePr>
        <p:xfrm>
          <a:off x="1929349" y="1549879"/>
          <a:ext cx="9013371" cy="4967343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084942">
                  <a:extLst>
                    <a:ext uri="{9D8B030D-6E8A-4147-A177-3AD203B41FA5}">
                      <a16:colId xmlns:a16="http://schemas.microsoft.com/office/drawing/2014/main" val="3242968673"/>
                    </a:ext>
                  </a:extLst>
                </a:gridCol>
                <a:gridCol w="2750534">
                  <a:extLst>
                    <a:ext uri="{9D8B030D-6E8A-4147-A177-3AD203B41FA5}">
                      <a16:colId xmlns:a16="http://schemas.microsoft.com/office/drawing/2014/main" val="2639200352"/>
                    </a:ext>
                  </a:extLst>
                </a:gridCol>
                <a:gridCol w="2564199">
                  <a:extLst>
                    <a:ext uri="{9D8B030D-6E8A-4147-A177-3AD203B41FA5}">
                      <a16:colId xmlns:a16="http://schemas.microsoft.com/office/drawing/2014/main" val="3610153301"/>
                    </a:ext>
                  </a:extLst>
                </a:gridCol>
                <a:gridCol w="2613696">
                  <a:extLst>
                    <a:ext uri="{9D8B030D-6E8A-4147-A177-3AD203B41FA5}">
                      <a16:colId xmlns:a16="http://schemas.microsoft.com/office/drawing/2014/main" val="993520516"/>
                    </a:ext>
                  </a:extLst>
                </a:gridCol>
              </a:tblGrid>
              <a:tr h="69896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u="none" strike="noStrike" dirty="0" err="1">
                          <a:effectLst/>
                        </a:rPr>
                        <a:t>Lamba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b="1" u="none" strike="noStrike" dirty="0" err="1">
                          <a:effectLst/>
                        </a:rPr>
                        <a:t>Nahiyoyin</a:t>
                      </a:r>
                      <a:r>
                        <a:rPr lang="en-GB" sz="2000" b="1" u="none" strike="noStrike" dirty="0">
                          <a:effectLst/>
                        </a:rPr>
                        <a:t> </a:t>
                      </a:r>
                      <a:r>
                        <a:rPr lang="en-GB" sz="2000" b="1" u="none" strike="noStrike" dirty="0" err="1">
                          <a:effectLst/>
                        </a:rPr>
                        <a:t>Duniya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 err="1">
                          <a:effectLst/>
                        </a:rPr>
                        <a:t>Adadin</a:t>
                      </a:r>
                      <a:r>
                        <a:rPr lang="en-GB" sz="2000" b="1" u="none" strike="noStrike" dirty="0">
                          <a:effectLst/>
                        </a:rPr>
                        <a:t> </a:t>
                      </a:r>
                      <a:r>
                        <a:rPr lang="en-GB" sz="2000" b="1" u="none" strike="noStrike" dirty="0" err="1">
                          <a:effectLst/>
                        </a:rPr>
                        <a:t>Jama'a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 err="1">
                          <a:effectLst/>
                        </a:rPr>
                        <a:t>Yawan</a:t>
                      </a:r>
                      <a:r>
                        <a:rPr lang="en-GB" sz="2000" b="1" u="none" strike="noStrike" dirty="0">
                          <a:effectLst/>
                        </a:rPr>
                        <a:t> </a:t>
                      </a:r>
                      <a:r>
                        <a:rPr lang="en-GB" sz="2000" b="1" u="none" strike="noStrike" dirty="0" err="1">
                          <a:effectLst/>
                        </a:rPr>
                        <a:t>Masu</a:t>
                      </a:r>
                      <a:r>
                        <a:rPr lang="en-GB" sz="2000" b="1" u="none" strike="noStrike" dirty="0">
                          <a:effectLst/>
                        </a:rPr>
                        <a:t> </a:t>
                      </a:r>
                      <a:r>
                        <a:rPr lang="en-GB" sz="2000" b="1" u="none" strike="noStrike" dirty="0" err="1">
                          <a:effectLst/>
                        </a:rPr>
                        <a:t>Mu'amala</a:t>
                      </a:r>
                      <a:endParaRPr lang="en-GB" sz="2000" b="1" i="0" u="none" strike="noStrike" dirty="0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45125466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 dirty="0">
                          <a:effectLst/>
                        </a:rPr>
                        <a:t>1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 err="1">
                          <a:effectLst/>
                        </a:rPr>
                        <a:t>Asiya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4,032,466,882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1,622,084,293</a:t>
                      </a:r>
                      <a:endParaRPr lang="en-GB" sz="2000" b="1" i="0" u="none" strike="noStrike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5307734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2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 err="1">
                          <a:effectLst/>
                        </a:rPr>
                        <a:t>Turai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821,555,904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604,147,280</a:t>
                      </a:r>
                      <a:endParaRPr lang="en-GB" sz="2000" b="1" i="0" u="none" strike="noStrike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9356521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3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Latin </a:t>
                      </a:r>
                      <a:r>
                        <a:rPr lang="en-GB" sz="2000" b="1" u="none" strike="noStrike" dirty="0" err="1">
                          <a:effectLst/>
                        </a:rPr>
                        <a:t>Amurka</a:t>
                      </a:r>
                      <a:r>
                        <a:rPr lang="en-GB" sz="2000" b="1" u="none" strike="noStrike" dirty="0">
                          <a:effectLst/>
                        </a:rPr>
                        <a:t>/</a:t>
                      </a:r>
                      <a:r>
                        <a:rPr lang="en-GB" sz="2000" b="1" u="none" strike="noStrike" dirty="0" err="1">
                          <a:effectLst/>
                        </a:rPr>
                        <a:t>Karibiyan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617,049,712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344,824,199</a:t>
                      </a:r>
                      <a:endParaRPr lang="en-GB" sz="2000" b="1" i="0" u="none" strike="noStrike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7899787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4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Afirka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1,158,355,663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330,965,359</a:t>
                      </a:r>
                      <a:endParaRPr lang="en-GB" sz="2000" b="1" i="0" u="none" strike="noStrike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0487374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5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Arewacin Amurka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357,178,284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313,867,363</a:t>
                      </a:r>
                      <a:endParaRPr lang="en-GB" sz="2000" b="1" i="0" u="none" strike="noStrike" dirty="0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3115820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6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Gabas-ta-Tsakiya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236,137,235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123,172,132</a:t>
                      </a:r>
                      <a:endParaRPr lang="en-GB" sz="2000" b="1" i="0" u="none" strike="noStrike" dirty="0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0717762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1" u="none" strike="noStrike">
                          <a:effectLst/>
                        </a:rPr>
                        <a:t>7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 err="1">
                          <a:effectLst/>
                        </a:rPr>
                        <a:t>Ostraliya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37,158,563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27,200,530</a:t>
                      </a:r>
                      <a:endParaRPr lang="en-GB" sz="2000" b="1" i="0" u="none" strike="noStrike" dirty="0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3585889"/>
                  </a:ext>
                </a:extLst>
              </a:tr>
              <a:tr h="521322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b="1" u="none" strike="noStrike">
                          <a:effectLst/>
                        </a:rPr>
                        <a:t> </a:t>
                      </a:r>
                      <a:endParaRPr lang="en-GB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>
                          <a:effectLst/>
                        </a:rPr>
                        <a:t>Jimilla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effectLst/>
                        </a:rPr>
                        <a:t>7,259,902,243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effectLst/>
                        </a:rPr>
                        <a:t>3,366,261,156</a:t>
                      </a:r>
                      <a:endParaRPr lang="en-GB" sz="2000" b="1" i="0" u="none" strike="noStrike" dirty="0">
                        <a:solidFill>
                          <a:srgbClr val="96363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3505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10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68969" y="379181"/>
            <a:ext cx="11823032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 MASU AMFANI DA FASAHAR INTANET A DUNIYA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470326"/>
              </p:ext>
            </p:extLst>
          </p:nvPr>
        </p:nvGraphicFramePr>
        <p:xfrm>
          <a:off x="1668378" y="1563919"/>
          <a:ext cx="9865896" cy="448109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79277">
                  <a:extLst>
                    <a:ext uri="{9D8B030D-6E8A-4147-A177-3AD203B41FA5}">
                      <a16:colId xmlns:a16="http://schemas.microsoft.com/office/drawing/2014/main" val="3878326543"/>
                    </a:ext>
                  </a:extLst>
                </a:gridCol>
                <a:gridCol w="2470829">
                  <a:extLst>
                    <a:ext uri="{9D8B030D-6E8A-4147-A177-3AD203B41FA5}">
                      <a16:colId xmlns:a16="http://schemas.microsoft.com/office/drawing/2014/main" val="1472905556"/>
                    </a:ext>
                  </a:extLst>
                </a:gridCol>
                <a:gridCol w="2695074">
                  <a:extLst>
                    <a:ext uri="{9D8B030D-6E8A-4147-A177-3AD203B41FA5}">
                      <a16:colId xmlns:a16="http://schemas.microsoft.com/office/drawing/2014/main" val="3981328373"/>
                    </a:ext>
                  </a:extLst>
                </a:gridCol>
                <a:gridCol w="3320716">
                  <a:extLst>
                    <a:ext uri="{9D8B030D-6E8A-4147-A177-3AD203B41FA5}">
                      <a16:colId xmlns:a16="http://schemas.microsoft.com/office/drawing/2014/main" val="1252393396"/>
                    </a:ext>
                  </a:extLst>
                </a:gridCol>
              </a:tblGrid>
              <a:tr h="65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Lamba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Kasa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Adadin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Jama’a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Masu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Mu’amala</a:t>
                      </a:r>
                      <a:r>
                        <a:rPr lang="en-US" b="1" baseline="0" dirty="0" smtClean="0"/>
                        <a:t> da Intanet</a:t>
                      </a:r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506452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Nigeria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181,562,056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92,699,924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919646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Egypt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88,487,396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48,300,000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5123998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Kenya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45,925,301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31,985,048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2348242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South Africa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54,777,809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26,841,126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818713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5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Morocco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33,322,699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20,207,154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4024894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6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Uganda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37,101,745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11,924,927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085668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7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Algeria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39,542,166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11,000,000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1641811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8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Sudan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36,108,853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9,307,189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6421933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9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Tanzania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51,045,882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7,590,794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1794405"/>
                  </a:ext>
                </a:extLst>
              </a:tr>
              <a:tr h="382149"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</a:rPr>
                        <a:t>Senegal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</a:rPr>
                        <a:t>13,975,834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7,260,000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727323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67789" y="926977"/>
            <a:ext cx="6914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Masu</a:t>
            </a:r>
            <a:r>
              <a:rPr lang="en-US" b="1" dirty="0" smtClean="0"/>
              <a:t> </a:t>
            </a:r>
            <a:r>
              <a:rPr lang="en-US" b="1" dirty="0" err="1" smtClean="0"/>
              <a:t>Mu’amala</a:t>
            </a:r>
            <a:r>
              <a:rPr lang="en-US" b="1" dirty="0" smtClean="0"/>
              <a:t> da </a:t>
            </a:r>
            <a:r>
              <a:rPr lang="en-US" b="1" dirty="0" err="1" smtClean="0"/>
              <a:t>Fasahar</a:t>
            </a:r>
            <a:r>
              <a:rPr lang="en-US" b="1" dirty="0" smtClean="0"/>
              <a:t> Intanet a </a:t>
            </a:r>
            <a:r>
              <a:rPr lang="en-US" b="1" dirty="0" err="1" smtClean="0"/>
              <a:t>Nahiyar</a:t>
            </a:r>
            <a:r>
              <a:rPr lang="en-US" b="1" dirty="0" smtClean="0"/>
              <a:t> </a:t>
            </a:r>
            <a:r>
              <a:rPr lang="en-US" b="1" dirty="0" err="1" smtClean="0"/>
              <a:t>Afirka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7564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779" y="1124953"/>
            <a:ext cx="10445833" cy="5420226"/>
          </a:xfrm>
        </p:spPr>
        <p:txBody>
          <a:bodyPr/>
          <a:lstStyle/>
          <a:p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GB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fr-FR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fr-FR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tafi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-da-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gidanka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hannu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mai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siginar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rediyo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(Radio Signal) 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karbar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amsa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tsakaninta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uwarta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iya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kadadar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tashar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(Base Station)</a:t>
            </a:r>
            <a:r>
              <a:rPr lang="fr-FR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  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Sharuddan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a-Latn-NG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Tabbatar </a:t>
            </a:r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kira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 salula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Katin SIM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Yanayin sadarwa (Wireless network), dauke da siginar rediyo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Tashar sadarwa (Base Station)</a:t>
            </a:r>
          </a:p>
          <a:p>
            <a:pPr lvl="1">
              <a:buNone/>
            </a:pP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WAYAR SALULA A DUNIYA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742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832" y="1126500"/>
            <a:ext cx="10012696" cy="5372099"/>
          </a:xfrm>
        </p:spPr>
        <p:txBody>
          <a:bodyPr>
            <a:normAutofit/>
          </a:bodyPr>
          <a:lstStyle/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</a:t>
            </a:r>
          </a:p>
          <a:p>
            <a:pPr lvl="1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Kasashe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6:  </a:t>
            </a:r>
            <a:r>
              <a:rPr lang="ha-Latn-NG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Ingila, da Jamus, da Rasha (USSR), da Suwidin, da Finland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 me?  == Rediyon sadarwa masu  hanyar sadarwa daya (2-way radio) – RADIO RIGS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BAG PHONES = Na mota, jone da wutar mota, ba tashar sadarwa. Ana iya sa su cikin jaka. Kasar Amurka, 1911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1926 – Yaduwa zuwa kasar Jamus. RADIO TELEPHONY. Cikin manyan jiragen kasa daga Berlin zuwa Hamburg, da na sama</a:t>
            </a:r>
            <a:r>
              <a:rPr lang="ha-Latn-NG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1940: kamfanin MOTOROLA canza musu tsari. Manyan wayoyi iya girman dantse. WALKIE TALKIE, hukumar Sojin kasar Amurka.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1946: Injiniyoyi kasar Rasha – DG Shapiro da Zaharchenko, bincike kan tsarin sadarwa mai cin zangon kilomita 20. Tsarin farko don hada alaka tsakanin wayoyi da tashar sadarwa.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1947: Douglas Ring da Rae Young, BELL LABS. Tsarin sadarwa na tsibi-tsibi (daga tasha zuwa tasha). Ba a zartar dashi a aikace ba.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ha-Latn-N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WAYAR SALULA A DUNIYA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903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3579" y="1331495"/>
            <a:ext cx="10141033" cy="5149516"/>
          </a:xfrm>
        </p:spPr>
        <p:txBody>
          <a:bodyPr/>
          <a:lstStyle/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1956: SonyEricsson, Suwidin. MOBILE TELEPHONE SYSTEM A (MTA). Akwai nauyi (40kg).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1965: suka daidaita zuwa 9kg.  Kwastoma 600 zuwa 1983.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1957: Rasha = Injiniya Leonid Kupriyonovich, sunansa LK-1, daga baya RADIOPHONE. Mai kunnuwar sadarwar (antenna), amdani da tashar sadarwa – base station – a tazarar 20 – 30km), tana da batir, iya kira na tsawon sa’o’i  20-30. 3kg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1958: Leonid ya kayatar da ita zuwa nauyin 500gm.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 ana kira da amsa kira ne a wuri guda, duk da cewa akwai tsarin jonuwa da tashar sadarwa.  Kana fita daga garinku ko unguwanku yanayin sadarwa zai dauke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1970: Injiniya Amos Joel Jnr, BELL LABS, Amurka. 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 sadarwa daga zango zuwa zango (Call Hands-off).  Daga gari zuwa wani gari, daga unguwa zuwa wata </a:t>
            </a:r>
            <a:r>
              <a:rPr lang="ha-Latn-NG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unguwa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WAYAR SALULA A DUNIYA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459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1705" y="1443789"/>
            <a:ext cx="10092907" cy="4940969"/>
          </a:xfrm>
        </p:spPr>
        <p:txBody>
          <a:bodyPr/>
          <a:lstStyle/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1971: AT&amp;T  ta samar da tsarin ADVANCE MOBILE PHONE SERVICE (AMPS).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1971: Hukumar FINLAND, ta samar da tsarin ART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Wannan aka ci gaba da ingantawa har zuwa wannan zamanin namu.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WAYAR SALULA A DUNIYA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7176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0252" y="1124953"/>
            <a:ext cx="9884359" cy="5356058"/>
          </a:xfrm>
        </p:spPr>
        <p:txBody>
          <a:bodyPr/>
          <a:lstStyle/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 (zero generation – “0G”)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Marhalar ginshiki da shimfida: 1911 – 1982; murya kadai, ba sakonnin tes.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Zamin farko (1st Generation ko “1G”)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Daga 1983 – 1990: tsarin analog, amfani da tsarin hasken lantarki don aikawa da murya ko kira.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 da tashar rediyo, RADIO TOWER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 tes sai murya kadai. Akwai saibi wajen aika kira, ga kwaramniya a cikin sautin sadarwa</a:t>
            </a:r>
          </a:p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Zamani na biyu (2nd Generation ko “2G”)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1991 - 1999: daga Analogue zuwa Digital – tsarin sarrafa murya ko sautin mai kira zuwa lambobin sifiri da daya.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 sadarwa na: GMS (Finland da saura), da CDMA (Amurka), daga tsohon tsarin AMPS na AT&amp;T. 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MARHALOLIN TSARIN SADARWAR WAYAR SALULA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572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084" y="1251284"/>
            <a:ext cx="9948528" cy="4659938"/>
          </a:xfrm>
        </p:spPr>
        <p:txBody>
          <a:bodyPr/>
          <a:lstStyle/>
          <a:p>
            <a:r>
              <a:rPr lang="ha-Latn-N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Zamani na uku (3rd Generation ko 3G)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2000- 2012: hukumar ITU, fitar da sababbin hanyoyi sadarwa mai suna: INTERNATIONAL MOBILE TELECOMMUNICATIONS-2000 (IMT-2000)</a:t>
            </a:r>
          </a:p>
          <a:p>
            <a:pPr lvl="1"/>
            <a:r>
              <a:rPr lang="ha-Latn-NG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Inganta kira, aikawa da sakonnin tes da MMS, da GPRS, da VIDEO Call, tsarin GSM mai inganci (gsm-edge) da CDMA</a:t>
            </a:r>
            <a:r>
              <a:rPr lang="ha-Latn-NG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Marhala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Hudu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(4</a:t>
            </a:r>
            <a:r>
              <a:rPr lang="en-US" sz="2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Generation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4G/LTE)</a:t>
            </a:r>
          </a:p>
          <a:p>
            <a:pPr lvl="1"/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2013 –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Yau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Inganta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sakonni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mai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inganci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mai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daukan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bayanai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yawa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kankanin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lokaci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MARHALOLIN TSARIN SADARWAR WAYAR SALULA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63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59832" y="475434"/>
            <a:ext cx="10205201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 MASU LAYUKAN WAYAR SALULA A NAJERIYA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1535" y="1124953"/>
            <a:ext cx="643288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err="1"/>
              <a:t>Adadin</a:t>
            </a:r>
            <a:r>
              <a:rPr lang="en-US" b="1" i="1" dirty="0"/>
              <a:t> </a:t>
            </a:r>
            <a:r>
              <a:rPr lang="en-US" b="1" i="1" dirty="0" err="1"/>
              <a:t>Layukan</a:t>
            </a:r>
            <a:r>
              <a:rPr lang="en-US" b="1" i="1" dirty="0"/>
              <a:t> </a:t>
            </a:r>
            <a:r>
              <a:rPr lang="en-US" b="1" i="1" dirty="0" err="1"/>
              <a:t>Tarho</a:t>
            </a:r>
            <a:r>
              <a:rPr lang="en-US" b="1" i="1" dirty="0"/>
              <a:t> a </a:t>
            </a:r>
            <a:r>
              <a:rPr lang="en-US" b="1" i="1" dirty="0" err="1"/>
              <a:t>Najeriya</a:t>
            </a:r>
            <a:r>
              <a:rPr lang="en-US" b="1" i="1" dirty="0"/>
              <a:t>  (Maris, 2016)</a:t>
            </a:r>
          </a:p>
          <a:p>
            <a:pPr algn="ctr"/>
            <a:endParaRPr lang="en-US" sz="2400" dirty="0"/>
          </a:p>
          <a:p>
            <a:pPr algn="ctr"/>
            <a:endParaRPr lang="en-GB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304003"/>
              </p:ext>
            </p:extLst>
          </p:nvPr>
        </p:nvGraphicFramePr>
        <p:xfrm>
          <a:off x="2600030" y="1774473"/>
          <a:ext cx="7924803" cy="4016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226">
                  <a:extLst>
                    <a:ext uri="{9D8B030D-6E8A-4147-A177-3AD203B41FA5}">
                      <a16:colId xmlns:a16="http://schemas.microsoft.com/office/drawing/2014/main" val="1964300343"/>
                    </a:ext>
                  </a:extLst>
                </a:gridCol>
                <a:gridCol w="4364384">
                  <a:extLst>
                    <a:ext uri="{9D8B030D-6E8A-4147-A177-3AD203B41FA5}">
                      <a16:colId xmlns:a16="http://schemas.microsoft.com/office/drawing/2014/main" val="3862269124"/>
                    </a:ext>
                  </a:extLst>
                </a:gridCol>
                <a:gridCol w="2182193">
                  <a:extLst>
                    <a:ext uri="{9D8B030D-6E8A-4147-A177-3AD203B41FA5}">
                      <a16:colId xmlns:a16="http://schemas.microsoft.com/office/drawing/2014/main" val="4107369949"/>
                    </a:ext>
                  </a:extLst>
                </a:gridCol>
              </a:tblGrid>
              <a:tr h="803346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Lamba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Sadarwa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</a:rPr>
                        <a:t>Adadi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14265"/>
                  </a:ext>
                </a:extLst>
              </a:tr>
              <a:tr h="80334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GSM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211,732,836</a:t>
                      </a:r>
                      <a:endParaRPr lang="en-GB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495352"/>
                  </a:ext>
                </a:extLst>
              </a:tr>
              <a:tr h="80334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CDMA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  3,678,796</a:t>
                      </a:r>
                      <a:endParaRPr lang="en-GB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58772"/>
                  </a:ext>
                </a:extLst>
              </a:tr>
              <a:tr h="80334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Fixed Wireless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       353,830</a:t>
                      </a:r>
                      <a:endParaRPr lang="en-GB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19214"/>
                  </a:ext>
                </a:extLst>
              </a:tr>
              <a:tr h="8033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/>
                        <a:t>Jimilla</a:t>
                      </a:r>
                      <a:endParaRPr lang="en-GB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215,765,462</a:t>
                      </a:r>
                      <a:endParaRPr lang="en-GB" sz="16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33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28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00907" y="1012658"/>
            <a:ext cx="5333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err="1"/>
              <a:t>Adadin</a:t>
            </a:r>
            <a:r>
              <a:rPr lang="en-US" b="1" i="1" dirty="0"/>
              <a:t> </a:t>
            </a:r>
            <a:r>
              <a:rPr lang="en-US" b="1" i="1" dirty="0" err="1"/>
              <a:t>Layukan</a:t>
            </a:r>
            <a:r>
              <a:rPr lang="en-US" b="1" i="1" dirty="0"/>
              <a:t> </a:t>
            </a:r>
            <a:r>
              <a:rPr lang="en-US" b="1" i="1" dirty="0" err="1"/>
              <a:t>Tarho</a:t>
            </a:r>
            <a:r>
              <a:rPr lang="en-US" b="1" i="1" dirty="0"/>
              <a:t> </a:t>
            </a:r>
            <a:r>
              <a:rPr lang="en-US" b="1" i="1" dirty="0" err="1"/>
              <a:t>Masu</a:t>
            </a:r>
            <a:r>
              <a:rPr lang="en-US" b="1" i="1" dirty="0"/>
              <a:t> Rai (Active Lines)</a:t>
            </a:r>
            <a:endParaRPr lang="en-GB" b="1" i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78568" y="363139"/>
            <a:ext cx="10830845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 MASU LAYUKAN WAYAR SALULA A NAJERIYA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043243"/>
              </p:ext>
            </p:extLst>
          </p:nvPr>
        </p:nvGraphicFramePr>
        <p:xfrm>
          <a:off x="1952940" y="2031509"/>
          <a:ext cx="8882099" cy="3791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4712">
                  <a:extLst>
                    <a:ext uri="{9D8B030D-6E8A-4147-A177-3AD203B41FA5}">
                      <a16:colId xmlns:a16="http://schemas.microsoft.com/office/drawing/2014/main" val="1964300343"/>
                    </a:ext>
                  </a:extLst>
                </a:gridCol>
                <a:gridCol w="4891590">
                  <a:extLst>
                    <a:ext uri="{9D8B030D-6E8A-4147-A177-3AD203B41FA5}">
                      <a16:colId xmlns:a16="http://schemas.microsoft.com/office/drawing/2014/main" val="3862269124"/>
                    </a:ext>
                  </a:extLst>
                </a:gridCol>
                <a:gridCol w="2445797">
                  <a:extLst>
                    <a:ext uri="{9D8B030D-6E8A-4147-A177-3AD203B41FA5}">
                      <a16:colId xmlns:a16="http://schemas.microsoft.com/office/drawing/2014/main" val="4107369949"/>
                    </a:ext>
                  </a:extLst>
                </a:gridCol>
              </a:tblGrid>
              <a:tr h="758355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Lamba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Sadarwa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</a:rPr>
                        <a:t>Adadi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14265"/>
                  </a:ext>
                </a:extLst>
              </a:tr>
              <a:tr h="75835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GSM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147,398,854</a:t>
                      </a:r>
                      <a:endParaRPr lang="en-GB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495352"/>
                  </a:ext>
                </a:extLst>
              </a:tr>
              <a:tr h="75835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CDMA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    1,170,031</a:t>
                      </a:r>
                      <a:endParaRPr lang="en-GB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58772"/>
                  </a:ext>
                </a:extLst>
              </a:tr>
              <a:tr h="75835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Tsarin</a:t>
                      </a:r>
                      <a:r>
                        <a:rPr lang="en-US" sz="1600" b="1" dirty="0" smtClean="0"/>
                        <a:t> Fixed Wireless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       176,579</a:t>
                      </a:r>
                      <a:endParaRPr lang="en-GB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19214"/>
                  </a:ext>
                </a:extLst>
              </a:tr>
              <a:tr h="75835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/>
                        <a:t>Jimilla</a:t>
                      </a:r>
                      <a:endParaRPr lang="en-GB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148,745,464</a:t>
                      </a:r>
                      <a:endParaRPr lang="en-GB" sz="16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33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14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4703" y="144380"/>
            <a:ext cx="9708469" cy="5293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MAKUNSHI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16" y="673769"/>
            <a:ext cx="10296814" cy="6282204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Gabatarwa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“Social Media”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Kwamfuta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Bayani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tushe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tarihance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Bayyanar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Kebantattun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siffofin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ta’ammali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a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tarihance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Bayyanar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Marhalolin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layukan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Najeriya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Fa’idar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hanyoyi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na’urorin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mu’amala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Dandalin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Sada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Zumunta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1163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5843213"/>
              </p:ext>
            </p:extLst>
          </p:nvPr>
        </p:nvGraphicFramePr>
        <p:xfrm>
          <a:off x="1872121" y="1588169"/>
          <a:ext cx="9043737" cy="49138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775">
                  <a:extLst>
                    <a:ext uri="{9D8B030D-6E8A-4147-A177-3AD203B41FA5}">
                      <a16:colId xmlns:a16="http://schemas.microsoft.com/office/drawing/2014/main" val="3927489586"/>
                    </a:ext>
                  </a:extLst>
                </a:gridCol>
                <a:gridCol w="4421383">
                  <a:extLst>
                    <a:ext uri="{9D8B030D-6E8A-4147-A177-3AD203B41FA5}">
                      <a16:colId xmlns:a16="http://schemas.microsoft.com/office/drawing/2014/main" val="302718147"/>
                    </a:ext>
                  </a:extLst>
                </a:gridCol>
                <a:gridCol w="3014579">
                  <a:extLst>
                    <a:ext uri="{9D8B030D-6E8A-4147-A177-3AD203B41FA5}">
                      <a16:colId xmlns:a16="http://schemas.microsoft.com/office/drawing/2014/main" val="3496687820"/>
                    </a:ext>
                  </a:extLst>
                </a:gridCol>
              </a:tblGrid>
              <a:tr h="577515">
                <a:tc>
                  <a:txBody>
                    <a:bodyPr/>
                    <a:lstStyle/>
                    <a:p>
                      <a:r>
                        <a:rPr lang="en-US" sz="1900" b="1" dirty="0" err="1" smtClean="0"/>
                        <a:t>Lamba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err="1" smtClean="0"/>
                        <a:t>Kamfani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err="1" smtClean="0">
                          <a:solidFill>
                            <a:schemeClr val="bg1"/>
                          </a:solidFill>
                        </a:rPr>
                        <a:t>Adadi</a:t>
                      </a:r>
                      <a:endParaRPr lang="en-GB" sz="19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038967"/>
                  </a:ext>
                </a:extLst>
              </a:tr>
              <a:tr h="782392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1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MTN Nigeria Communications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61, 262,140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574928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2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err="1" smtClean="0"/>
                        <a:t>Globacom</a:t>
                      </a:r>
                      <a:r>
                        <a:rPr lang="en-US" sz="1900" b="1" dirty="0" smtClean="0"/>
                        <a:t> Limited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33,011,094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580614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3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Airtel Nigeria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32,268,301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324398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4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EMTS Limited (Etisalat)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22,161,290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178486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5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err="1" smtClean="0"/>
                        <a:t>Visafone</a:t>
                      </a:r>
                      <a:r>
                        <a:rPr lang="en-US" sz="1900" b="1" dirty="0" smtClean="0"/>
                        <a:t> Limited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  2,197,657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144655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6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err="1" smtClean="0"/>
                        <a:t>Multilinks</a:t>
                      </a:r>
                      <a:r>
                        <a:rPr lang="en-US" sz="1900" b="1" baseline="0" dirty="0" smtClean="0"/>
                        <a:t> Telkom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        10,815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053275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7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2st Century Technologies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      103,124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867363"/>
                  </a:ext>
                </a:extLst>
              </a:tr>
              <a:tr h="444239"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8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/>
                        <a:t>IPNX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           2,823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12085"/>
                  </a:ext>
                </a:extLst>
              </a:tr>
              <a:tr h="4442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 err="1" smtClean="0"/>
                        <a:t>Jimilla</a:t>
                      </a:r>
                      <a:endParaRPr lang="en-GB" sz="19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   151,017,244</a:t>
                      </a:r>
                      <a:endParaRPr lang="en-GB" sz="1900" b="1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976662"/>
                  </a:ext>
                </a:extLst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78568" y="363139"/>
            <a:ext cx="10830845" cy="6495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ADADIN MASU LAYUKAN WAYAR SALULA A NAJERIYA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51272" y="1012658"/>
            <a:ext cx="6008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/>
              <a:t>Adadin</a:t>
            </a:r>
            <a:r>
              <a:rPr lang="en-US" b="1" i="1" dirty="0"/>
              <a:t> </a:t>
            </a:r>
            <a:r>
              <a:rPr lang="en-US" b="1" i="1" dirty="0" err="1"/>
              <a:t>Layukan</a:t>
            </a:r>
            <a:r>
              <a:rPr lang="en-US" b="1" i="1" dirty="0"/>
              <a:t> </a:t>
            </a:r>
            <a:r>
              <a:rPr lang="en-US" b="1" i="1" dirty="0" err="1"/>
              <a:t>Tarho</a:t>
            </a:r>
            <a:r>
              <a:rPr lang="en-US" b="1" i="1" dirty="0"/>
              <a:t> </a:t>
            </a:r>
            <a:r>
              <a:rPr lang="en-US" b="1" i="1" dirty="0" err="1" smtClean="0"/>
              <a:t>na</a:t>
            </a:r>
            <a:r>
              <a:rPr lang="en-US" b="1" i="1" dirty="0" smtClean="0"/>
              <a:t> </a:t>
            </a:r>
            <a:r>
              <a:rPr lang="en-US" b="1" i="1" dirty="0" err="1" smtClean="0"/>
              <a:t>Kamfanonin</a:t>
            </a:r>
            <a:r>
              <a:rPr lang="en-US" b="1" i="1" dirty="0" smtClean="0"/>
              <a:t> </a:t>
            </a:r>
            <a:r>
              <a:rPr lang="en-US" b="1" i="1" dirty="0" err="1" smtClean="0"/>
              <a:t>Waya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348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33" y="978568"/>
            <a:ext cx="10228430" cy="5582653"/>
          </a:xfrm>
        </p:spPr>
        <p:txBody>
          <a:bodyPr>
            <a:normAutofit fontScale="92500"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Karuwar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ilimi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wayewa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harkokin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Gamammen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Fahimtar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sawwake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Karantar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sawwake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Aikin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jama’a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Wayewa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mu’amala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da:</a:t>
            </a: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Hukuma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Makarantu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Kamfanoni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Bankuna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karantarwa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fannonin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rayuwa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Karuwar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kudaden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shiga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39"/>
            <a:ext cx="10830845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FA’IDAR HANYOYI DA NA’URORIN SADARWA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440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899" y="1061357"/>
            <a:ext cx="10323513" cy="5535386"/>
          </a:xfrm>
        </p:spPr>
        <p:txBody>
          <a:bodyPr>
            <a:normAutofit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mutuncin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Rage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mutunci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Izgili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ahalinsa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Hasarar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imani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Gurbatattun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akidu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Gurbatattun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fatawowi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Gulma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hirar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banza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Hassada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tsana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yaudara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bogi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‘Yan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419: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SMS,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Imel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Social Media.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shahararrun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mutane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Safaran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miyagun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kwayoyi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Instagram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431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1214" y="1045029"/>
            <a:ext cx="9953398" cy="5568042"/>
          </a:xfrm>
        </p:spPr>
        <p:txBody>
          <a:bodyPr>
            <a:normAutofit lnSpcReduction="10000"/>
          </a:bodyPr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Kashe-kashe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ta'addanci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oko-haram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ISIS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etc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hashtag highjack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Cynthia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ogugofor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lagos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2011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Zina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Dillacinsa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Mace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Mace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mace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namiji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Batsa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ashararanci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otuna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Bidiyo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urya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whatsapp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voice note)</a:t>
            </a: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Dodorido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lalube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duhu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hakikanin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al'amura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BBC 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Reporter Interview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2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9571" y="930729"/>
            <a:ext cx="10339842" cy="5666013"/>
          </a:xfrm>
        </p:spPr>
        <p:txBody>
          <a:bodyPr>
            <a:normAutofit/>
          </a:bodyPr>
          <a:lstStyle/>
          <a:p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</a:t>
            </a:r>
            <a:r>
              <a:rPr lang="en-GB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takamaimai</a:t>
            </a:r>
            <a:endParaRPr lang="en-GB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dsr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sirri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mu'amala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Bayananka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hannun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jonathan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namadi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Wahalar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tantance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miyagun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laifuka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Sai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shafin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GPS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ISPs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tabbas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Bayanan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</a:t>
            </a:r>
          </a:p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Shagala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shagaltarwa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shakuwa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intanet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Internet addiction/social media addiction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78568" y="363140"/>
            <a:ext cx="10830845" cy="567590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HADARIN KAFAFEN SADA ZUMUNTA (ci </a:t>
            </a:r>
            <a:r>
              <a:rPr lang="en-US" sz="2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970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899" y="930729"/>
            <a:ext cx="10303329" cy="5617028"/>
          </a:xfrm>
        </p:spPr>
        <p:txBody>
          <a:bodyPr/>
          <a:lstStyle/>
          <a:p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Wauta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kauyanci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(Facebook Follies, CBC, 2012)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wankin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Barawo</a:t>
            </a:r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account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Gayyatar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bikin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haihuwa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jamus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amanar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aure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Raha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(England, Robin Hood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air't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Ray Lam,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takarar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siyasa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Canada</a:t>
            </a:r>
          </a:p>
        </p:txBody>
      </p:sp>
    </p:spTree>
    <p:extLst>
      <p:ext uri="{BB962C8B-B14F-4D97-AF65-F5344CB8AC3E}">
        <p14:creationId xmlns:p14="http://schemas.microsoft.com/office/powerpoint/2010/main" val="231884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325" y="460825"/>
            <a:ext cx="8911687" cy="796475"/>
          </a:xfrm>
        </p:spPr>
        <p:txBody>
          <a:bodyPr/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KAMMALAWA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199" y="1094013"/>
            <a:ext cx="10025743" cy="527412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Hanyoyin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yawaita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sanadiyyar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kirkire-kirkire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fannin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kimiyya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sanayyarka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wayewarka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Guguwa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dauke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iska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karfi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wacce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tumbuke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wanda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fuskanceta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kyakkyawa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kuma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tabbatacce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tare dashi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Kashi 60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100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mu’amala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saaha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manufa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tabbatacciya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kwari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Don haka,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dogara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Mahalli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cakude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baki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zaki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daci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lami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mai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gardi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dole ne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zabi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dandanon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dace da kai,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zabin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domin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dandanonku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bamban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RIGA-KAFI, YA FI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MAGANI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93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468" y="584921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sz="40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TAMBAYOYI</a:t>
            </a:r>
            <a:endParaRPr lang="en-GB" sz="40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6252" y="2104207"/>
            <a:ext cx="8915400" cy="433251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4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616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4703" y="1182189"/>
            <a:ext cx="8268788" cy="5532119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“Social Media”</a:t>
            </a: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jama’a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damar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musayar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ra’ayoyi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rubutattun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sakonni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bidiyo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sauti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Saurin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yaduwa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saboda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yawaitan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hanayoyi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na’urorin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zamani</a:t>
            </a:r>
            <a:endPara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Nau’ukan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“Social Media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Whatsapp</a:t>
            </a: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2go</a:t>
            </a: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Instagram </a:t>
            </a:r>
          </a:p>
          <a:p>
            <a:pPr lvl="1"/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Manhajojin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Kwamfuta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US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9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Duka</a:t>
            </a:r>
            <a:endParaRPr lang="en-US" sz="1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Facebook</a:t>
            </a:r>
          </a:p>
          <a:p>
            <a:pPr lvl="2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Pintrest</a:t>
            </a:r>
            <a:endParaRPr lang="en-US" sz="1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Tushe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Samuwar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Wayar</a:t>
            </a:r>
            <a:r>
              <a:rPr lang="en-US" sz="1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Salula</a:t>
            </a:r>
            <a:endParaRPr lang="en-US" sz="17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2" indent="0">
              <a:buNone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4703" y="313868"/>
            <a:ext cx="9708469" cy="6331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GABATARWA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216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057" y="624110"/>
            <a:ext cx="9414555" cy="698504"/>
          </a:xfrm>
        </p:spPr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 ALKALUMA KAN DANDALIN ABOTA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466251"/>
              </p:ext>
            </p:extLst>
          </p:nvPr>
        </p:nvGraphicFramePr>
        <p:xfrm>
          <a:off x="2090057" y="1485903"/>
          <a:ext cx="8784771" cy="504552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145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0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49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684"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Lamba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Kamfani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900" b="1" dirty="0" err="1" smtClean="0"/>
                        <a:t>Madauki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u="none" strike="noStrike" dirty="0" err="1"/>
                        <a:t>Masu</a:t>
                      </a:r>
                      <a:r>
                        <a:rPr lang="en-GB" sz="1600" b="1" u="none" strike="noStrike" dirty="0"/>
                        <a:t> </a:t>
                      </a:r>
                      <a:r>
                        <a:rPr lang="en-GB" sz="1600" b="1" u="none" strike="noStrike" dirty="0" err="1"/>
                        <a:t>Rajista</a:t>
                      </a:r>
                      <a:r>
                        <a:rPr lang="en-GB" sz="1600" b="1" u="none" strike="noStrike" dirty="0"/>
                        <a:t> (Mil)</a:t>
                      </a:r>
                      <a:endParaRPr lang="en-GB" sz="1600" b="1" i="0" u="none" strike="noStrike" dirty="0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1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Facebook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1,650,000,000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2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WeChat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1,120,000,000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3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Youtube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1,001,000,000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4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Whatsapp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Wayar Salula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1,000,000,000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5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Weibo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600,000,000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6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Tumbler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420,000,000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7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Instagram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400,000,000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8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Twitter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320,000,000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9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Google +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/>
                        <a:t>Waya/Kwamfuta</a:t>
                      </a:r>
                      <a:endParaRPr lang="en-GB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/>
                        <a:t>300,000,000</a:t>
                      </a:r>
                      <a:endParaRPr lang="en-GB" sz="1600" b="1" i="0" u="none" strike="noStrike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8684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10</a:t>
                      </a:r>
                      <a:endParaRPr lang="en-GB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/>
                        <a:t>LinkedIn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err="1"/>
                        <a:t>Waya</a:t>
                      </a:r>
                      <a:r>
                        <a:rPr lang="en-GB" sz="1600" b="1" u="none" strike="noStrike" dirty="0"/>
                        <a:t>/</a:t>
                      </a:r>
                      <a:r>
                        <a:rPr lang="en-GB" sz="1600" b="1" u="none" strike="noStrike" dirty="0" err="1"/>
                        <a:t>Kwamfuta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b="1" u="none" strike="noStrike" dirty="0"/>
                        <a:t>300,000,000</a:t>
                      </a:r>
                      <a:endParaRPr lang="en-GB" sz="1600" b="1" i="0" u="none" strike="noStrike" dirty="0">
                        <a:solidFill>
                          <a:srgbClr val="953735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131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83369" y="495773"/>
            <a:ext cx="10702507" cy="69850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WASU ALKALUMA KAN DANDALIN ABOTA (ci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039692"/>
              </p:ext>
            </p:extLst>
          </p:nvPr>
        </p:nvGraphicFramePr>
        <p:xfrm>
          <a:off x="2140158" y="1473645"/>
          <a:ext cx="8988927" cy="4911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5218">
                  <a:extLst>
                    <a:ext uri="{9D8B030D-6E8A-4147-A177-3AD203B41FA5}">
                      <a16:colId xmlns:a16="http://schemas.microsoft.com/office/drawing/2014/main" val="3622456608"/>
                    </a:ext>
                  </a:extLst>
                </a:gridCol>
                <a:gridCol w="3069245">
                  <a:extLst>
                    <a:ext uri="{9D8B030D-6E8A-4147-A177-3AD203B41FA5}">
                      <a16:colId xmlns:a16="http://schemas.microsoft.com/office/drawing/2014/main" val="3443452523"/>
                    </a:ext>
                  </a:extLst>
                </a:gridCol>
                <a:gridCol w="2247232">
                  <a:extLst>
                    <a:ext uri="{9D8B030D-6E8A-4147-A177-3AD203B41FA5}">
                      <a16:colId xmlns:a16="http://schemas.microsoft.com/office/drawing/2014/main" val="934571051"/>
                    </a:ext>
                  </a:extLst>
                </a:gridCol>
                <a:gridCol w="2247232">
                  <a:extLst>
                    <a:ext uri="{9D8B030D-6E8A-4147-A177-3AD203B41FA5}">
                      <a16:colId xmlns:a16="http://schemas.microsoft.com/office/drawing/2014/main" val="1901671795"/>
                    </a:ext>
                  </a:extLst>
                </a:gridCol>
              </a:tblGrid>
              <a:tr h="641917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Lamba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Kasa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Adadin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Jama’a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Facebook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746117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Egypt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88,487,396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27,000,000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8117383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2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Nigeria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181,562,056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15,000,000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860878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3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Africa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54,777,809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13,000,000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764790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4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Algeria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39,542,166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11,000,000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06133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5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Morocco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33,322,699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10,000,000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0502062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6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Kenya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45,925,301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5,000,000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7269669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7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Tanzania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51,045,882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2,700,000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546091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8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Uganda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37,101,745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1,800,000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6636462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9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Senegal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13,975,834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1,700,000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9372406"/>
                  </a:ext>
                </a:extLst>
              </a:tr>
              <a:tr h="42692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10</a:t>
                      </a:r>
                      <a:endParaRPr lang="en-GB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36,108,853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rgbClr val="215967"/>
                          </a:solidFill>
                          <a:effectLst/>
                          <a:latin typeface="Calibri" panose="020F0502020204030204" pitchFamily="34" charset="0"/>
                        </a:rPr>
                        <a:t>1,050,000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7107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75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8557" y="1110343"/>
            <a:ext cx="9986055" cy="5323114"/>
          </a:xfrm>
        </p:spPr>
        <p:txBody>
          <a:bodyPr>
            <a:normAutofit lnSpcReduction="10000"/>
          </a:bodyPr>
          <a:lstStyle/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Ma’anar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Giza-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gizan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Hade-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haden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tsakanin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kwamfutoci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mai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haddasa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musu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zance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mika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karbar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sakonni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layin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ake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“Web”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“World Wide Web”: 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Sinadarai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ka’idojin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 </a:t>
            </a:r>
            <a:r>
              <a:rPr lang="en-GB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Protocol (IP)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1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Control Protocol.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Bayyanar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1964: 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Amurka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tunanin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Advanced Research Projects Agency Network (ARPANET)...NODES,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tanaji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yakin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II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1969: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zangon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farko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jami’ar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Kalfoniya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1972: Zango (Nodes) 37.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1977: Aka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kirkiro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ka’idar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TCP/IP,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jami’o’i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suka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jojjona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yawaita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1983: Aka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raba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biyu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 (</a:t>
            </a:r>
            <a:r>
              <a:rPr lang="en-GB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gama-gari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MILNET (</a:t>
            </a:r>
            <a:r>
              <a:rPr lang="en-GB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Hukumar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tsaro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04703" y="313868"/>
            <a:ext cx="9708469" cy="6331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FASAHAR INTANET 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072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1987" y="1349827"/>
            <a:ext cx="10230983" cy="5181601"/>
          </a:xfrm>
        </p:spPr>
        <p:txBody>
          <a:bodyPr>
            <a:normAutofit/>
          </a:bodyPr>
          <a:lstStyle/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1990: Aka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zare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tsarin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ARPANET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giza-gizan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Ana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amfani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masarrafar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Gopher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lvl="0"/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1991: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Farfesa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Tim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Bernes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-Lee (Baban Intanet),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Ka’idar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“www” da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Hypertext </a:t>
            </a:r>
            <a:r>
              <a:rPr lang="en-GB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Markup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Language (HTML),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masarrafar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lilo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Netscape,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dsr</a:t>
            </a: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Samun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bayanai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tsagwaro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bidiyo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hotuna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launi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 </a:t>
            </a:r>
            <a:r>
              <a:rPr lang="en-GB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masarrafai</a:t>
            </a:r>
            <a:r>
              <a:rPr lang="en-GB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endParaRPr lang="en-GB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1885" y="313867"/>
            <a:ext cx="11593286" cy="81280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ASALI DA SAMUWAR FASAHAR INTANET (ci </a:t>
            </a:r>
            <a:r>
              <a:rPr lang="en-US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585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8943" y="1358537"/>
            <a:ext cx="10230983" cy="5290456"/>
          </a:xfrm>
        </p:spPr>
        <p:txBody>
          <a:bodyPr/>
          <a:lstStyle/>
          <a:p>
            <a:pPr lvl="0"/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  <a:endParaRPr lang="en-GB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Gama-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gari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Intanet,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gaba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ma’aikata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Intranet,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ma’aikata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‘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cikin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kadai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abokan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hulda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Extranet,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iznin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daga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waje</a:t>
            </a:r>
            <a:endParaRPr lang="en-GB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Kebantattun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Siffofin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</a:t>
            </a:r>
          </a:p>
          <a:p>
            <a:pPr lvl="1"/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Game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duniya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Jakar</a:t>
            </a:r>
            <a:r>
              <a:rPr lang="en-GB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Magori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GB" sz="1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Kirkire-kirkire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8843" y="313867"/>
            <a:ext cx="11243355" cy="649519"/>
          </a:xfrm>
        </p:spPr>
        <p:txBody>
          <a:bodyPr>
            <a:normAutofit/>
          </a:bodyPr>
          <a:lstStyle/>
          <a:p>
            <a:pPr algn="ctr"/>
            <a:r>
              <a:rPr lang="en-US" sz="2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NAU’UKA  DA KEBANTATTUN SIFFOFIN FASAHAR INTANET</a:t>
            </a:r>
            <a:endParaRPr lang="en-GB" sz="2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428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583871"/>
            <a:ext cx="10247312" cy="4327351"/>
          </a:xfrm>
        </p:spPr>
        <p:txBody>
          <a:bodyPr/>
          <a:lstStyle/>
          <a:p>
            <a:pPr lvl="0"/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Engineering Task Force (IETF</a:t>
            </a:r>
            <a:r>
              <a:rPr lang="en-GB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Lura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hakikanin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ta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bangaren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kere-kere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 Wide Web Consortium (W3C</a:t>
            </a:r>
            <a:r>
              <a:rPr lang="en-GB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Lura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hakikanin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ta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bangaren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inganta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shafukan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Corporation for Assigned Names and Numbers (ICAAN</a:t>
            </a:r>
            <a:r>
              <a:rPr lang="en-GB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/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Lura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fasahar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Intanet ta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bangaren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adireshin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gidajen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yanar</a:t>
            </a:r>
            <a:r>
              <a:rPr lang="en-US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sadarwa</a:t>
            </a:r>
            <a:endParaRPr lang="en-GB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4703" y="313868"/>
            <a:ext cx="9708469" cy="6331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MASU LURA DA FASAHAR INTANET</a:t>
            </a:r>
            <a:endParaRPr lang="en-GB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532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213</TotalTime>
  <Words>1805</Words>
  <Application>Microsoft Office PowerPoint</Application>
  <PresentationFormat>Widescreen</PresentationFormat>
  <Paragraphs>431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Gothic</vt:lpstr>
      <vt:lpstr>Wingdings 3</vt:lpstr>
      <vt:lpstr>Wisp</vt:lpstr>
      <vt:lpstr>HADARIN MU’AMALA A SHAFUKAN SADA ZUMUNTA</vt:lpstr>
      <vt:lpstr>MAKUNSHI</vt:lpstr>
      <vt:lpstr>GABATARWA</vt:lpstr>
      <vt:lpstr>WASU ALKALUMA KAN DANDALIN ABOTA</vt:lpstr>
      <vt:lpstr>WASU ALKALUMA KAN DANDALIN ABOTA (ci gaba)</vt:lpstr>
      <vt:lpstr>ASALI DA SAMUWAR FASAHAR INTANET </vt:lpstr>
      <vt:lpstr>ASALI DA SAMUWAR FASAHAR INTANET (ci gaba) </vt:lpstr>
      <vt:lpstr>NAU’UKA  DA KEBANTATTUN SIFFOFIN FASAHAR INTANET</vt:lpstr>
      <vt:lpstr>MASU LURA DA FASAHAR INTANET</vt:lpstr>
      <vt:lpstr>ADADIN MASU TA’AMMALI DA FASAHAR INTANET A DUNIYA</vt:lpstr>
      <vt:lpstr>ADADIN MASU AMFANI DA FASAHAR INTANET A DUNIYA (ci gaba)</vt:lpstr>
      <vt:lpstr>ASALI DA SAMUWAR WAYAR SALULA A DUNIYA</vt:lpstr>
      <vt:lpstr>ASALI DA SAMUWAR WAYAR SALULA A DUNIYA</vt:lpstr>
      <vt:lpstr>ASALI DA SAMUWAR WAYAR SALULA A DUNIYA (ci gaba)</vt:lpstr>
      <vt:lpstr>ASALI DA SAMUWAR WAYAR SALULA A DUNIYA (ci gaba)</vt:lpstr>
      <vt:lpstr>MARHALOLIN TSARIN SADARWAR WAYAR SALULA</vt:lpstr>
      <vt:lpstr>MARHALOLIN TSARIN SADARWAR WAYAR SALULA (ci gaba)</vt:lpstr>
      <vt:lpstr>ADADIN MASU LAYUKAN WAYAR SALULA A NAJERIYA</vt:lpstr>
      <vt:lpstr>ADADIN MASU LAYUKAN WAYAR SALULA A NAJERIYA (ci gaba)</vt:lpstr>
      <vt:lpstr>ADADIN MASU LAYUKAN WAYAR SALULA A NAJERIYA (ci gaba)</vt:lpstr>
      <vt:lpstr>FA’IDAR HANYOYI DA NA’URORIN SADARWA</vt:lpstr>
      <vt:lpstr>HADARIN KAFAFEN SADA ZUMUNTA</vt:lpstr>
      <vt:lpstr>HADARIN KAFAFEN SADA ZUMUNTA (ci gaba)</vt:lpstr>
      <vt:lpstr>HADARIN KAFAFEN SADA ZUMUNTA (ci gaba)</vt:lpstr>
      <vt:lpstr>PowerPoint Presentation</vt:lpstr>
      <vt:lpstr>KAMMALAWA</vt:lpstr>
      <vt:lpstr>TAMBAYOYI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HADARIN MU’AMALA A SHAFUKAN SADA ZUMUNTA</dc:title>
  <dc:creator>Abdullahi Salihu Abubakar</dc:creator>
  <cp:lastModifiedBy>Abdullahi Salihu Abubakar</cp:lastModifiedBy>
  <cp:revision>81</cp:revision>
  <dcterms:created xsi:type="dcterms:W3CDTF">2016-06-01T13:37:06Z</dcterms:created>
  <dcterms:modified xsi:type="dcterms:W3CDTF">2016-08-29T08:30:26Z</dcterms:modified>
</cp:coreProperties>
</file>